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5.xml" ContentType="application/vnd.openxmlformats-officedocument.theme+xml"/>
  <Override PartName="/ppt/slideLayouts/slideLayout64.xml" ContentType="application/vnd.openxmlformats-officedocument.presentationml.slideLayout+xml"/>
  <Override PartName="/ppt/theme/theme1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9.xml" ContentType="application/vnd.openxmlformats-officedocument.theme+xml"/>
  <Override PartName="/ppt/slideLayouts/slideLayout78.xml" ContentType="application/vnd.openxmlformats-officedocument.presentationml.slideLayout+xml"/>
  <Override PartName="/ppt/theme/theme20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1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3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4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25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6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089" r:id="rId13"/>
    <p:sldMasterId id="2147484098" r:id="rId14"/>
    <p:sldMasterId id="2147484106" r:id="rId15"/>
    <p:sldMasterId id="2147484112" r:id="rId16"/>
    <p:sldMasterId id="2147484117" r:id="rId17"/>
    <p:sldMasterId id="2147484126" r:id="rId18"/>
    <p:sldMasterId id="2147484128" r:id="rId19"/>
    <p:sldMasterId id="2147484137" r:id="rId20"/>
    <p:sldMasterId id="2147484168" r:id="rId21"/>
    <p:sldMasterId id="2147484177" r:id="rId22"/>
    <p:sldMasterId id="2147484185" r:id="rId23"/>
    <p:sldMasterId id="2147484192" r:id="rId24"/>
    <p:sldMasterId id="2147484219" r:id="rId25"/>
    <p:sldMasterId id="2147484260" r:id="rId26"/>
    <p:sldMasterId id="2147484290" r:id="rId27"/>
  </p:sldMasterIdLst>
  <p:notesMasterIdLst>
    <p:notesMasterId r:id="rId39"/>
  </p:notesMasterIdLst>
  <p:handoutMasterIdLst>
    <p:handoutMasterId r:id="rId40"/>
  </p:handoutMasterIdLst>
  <p:sldIdLst>
    <p:sldId id="270" r:id="rId28"/>
    <p:sldId id="526" r:id="rId29"/>
    <p:sldId id="575" r:id="rId30"/>
    <p:sldId id="554" r:id="rId31"/>
    <p:sldId id="581" r:id="rId32"/>
    <p:sldId id="576" r:id="rId33"/>
    <p:sldId id="577" r:id="rId34"/>
    <p:sldId id="578" r:id="rId35"/>
    <p:sldId id="579" r:id="rId36"/>
    <p:sldId id="580" r:id="rId37"/>
    <p:sldId id="267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88888"/>
    <a:srgbClr val="990000"/>
    <a:srgbClr val="03447C"/>
    <a:srgbClr val="054783"/>
    <a:srgbClr val="D9D9D9"/>
    <a:srgbClr val="FFFFFF"/>
    <a:srgbClr val="000000"/>
    <a:srgbClr val="E9002F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2" autoAdjust="0"/>
    <p:restoredTop sz="95687" autoAdjust="0"/>
  </p:normalViewPr>
  <p:slideViewPr>
    <p:cSldViewPr snapToGrid="0" snapToObjects="1">
      <p:cViewPr varScale="1">
        <p:scale>
          <a:sx n="94" d="100"/>
          <a:sy n="94" d="100"/>
        </p:scale>
        <p:origin x="45" y="75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notesMaster" Target="notesMasters/notesMaster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5.xml"/><Relationship Id="rId37" Type="http://schemas.openxmlformats.org/officeDocument/2006/relationships/slide" Target="slides/slide10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36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6.xml"/><Relationship Id="rId38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535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XXX</a:t>
            </a:r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 smtClean="0"/>
              <a:t>点击插入图片</a:t>
            </a:r>
            <a:endParaRPr lang="zh-CN" altLang="en-US" dirty="0"/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点击插入提纲</a:t>
            </a:r>
            <a:endParaRPr lang="en-US" altLang="zh-CN" dirty="0" smtClean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4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1540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点击插入图表</a:t>
            </a:r>
            <a:endParaRPr lang="zh-CN" altLang="en-US" dirty="0"/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图形说明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06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点击添加表格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919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6530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7908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499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80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5854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020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61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451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349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018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498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449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699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008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04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0604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636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093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258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693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440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827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131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XXX</a:t>
            </a:r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 smtClean="0"/>
              <a:t>点击插入图片</a:t>
            </a:r>
            <a:endParaRPr lang="zh-CN" altLang="en-US" dirty="0"/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点击插入提纲</a:t>
            </a:r>
            <a:endParaRPr lang="en-US" altLang="zh-CN" dirty="0" smtClean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4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5863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点击插入图表</a:t>
            </a:r>
            <a:endParaRPr lang="zh-CN" altLang="en-US" dirty="0"/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图形说明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253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点击添加表格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97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466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点击添加图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030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44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199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9289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120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316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671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992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92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62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231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461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04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360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551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6468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42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574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449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933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384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=""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xmlns="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xmlns="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495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098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361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74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4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9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625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xmlns="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xmlns="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5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8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7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xmlns="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xmlns="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7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734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xmlns="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xmlns="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9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6779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4081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72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98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974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01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7393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7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3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xmlns="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xmlns="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9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1170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8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774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1180136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点击插入提纲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XXX</a:t>
            </a:r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 smtClean="0"/>
              <a:t>点击插入图片</a:t>
            </a:r>
            <a:endParaRPr lang="zh-CN" altLang="en-US" dirty="0"/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点击插入提纲</a:t>
            </a:r>
            <a:endParaRPr lang="en-US" altLang="zh-CN" dirty="0" smtClean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提纲</a:t>
            </a:r>
            <a:r>
              <a:rPr lang="en-US" altLang="zh-CN" dirty="0" smtClean="0"/>
              <a:t>4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 smtClean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点击插入图表</a:t>
            </a:r>
            <a:endParaRPr lang="zh-CN" altLang="en-US" dirty="0"/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点击增加文本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图形说明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 smtClean="0"/>
              <a:t>点击添加表格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</a:p>
          <a:p>
            <a:pPr lvl="0"/>
            <a:r>
              <a:rPr lang="en-US" altLang="zh-CN" dirty="0" smtClean="0"/>
              <a:t>XXX</a:t>
            </a:r>
            <a:endParaRPr lang="zh-CN" altLang="en-US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13.jp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56.xml"/><Relationship Id="rId7" Type="http://schemas.openxmlformats.org/officeDocument/2006/relationships/theme" Target="../theme/theme14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1.png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6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6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67.xml"/><Relationship Id="rId7" Type="http://schemas.openxmlformats.org/officeDocument/2006/relationships/theme" Target="../theme/theme1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4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7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heme" Target="../theme/theme2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9" Type="http://schemas.openxmlformats.org/officeDocument/2006/relationships/image" Target="../media/image13.jp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88.xml"/><Relationship Id="rId7" Type="http://schemas.openxmlformats.org/officeDocument/2006/relationships/theme" Target="../theme/theme22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1.png"/><Relationship Id="rId5" Type="http://schemas.openxmlformats.org/officeDocument/2006/relationships/theme" Target="../theme/theme23.xml"/><Relationship Id="rId4" Type="http://schemas.openxmlformats.org/officeDocument/2006/relationships/slideLayout" Target="../slideLayouts/slideLayout9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theme" Target="../theme/theme26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4" Type="http://schemas.openxmlformats.org/officeDocument/2006/relationships/image" Target="../media/image14.tiff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theme" Target="../theme/theme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  <a:endParaRPr kumimoji="1" lang="zh-CN" altLang="en-US" sz="800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</a:t>
            </a:r>
            <a:r>
              <a:rPr kumimoji="1" lang="en-US" altLang="zh-CN" sz="1200" dirty="0" smtClean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home </a:t>
            </a: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29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</p:sldLayoutIdLst>
  <p:timing>
    <p:tnLst>
      <p:par>
        <p:cTn id="1" dur="indefinite" restart="never" nodeType="tmRoot"/>
      </p:par>
    </p:tnLst>
  </p:timing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7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 smtClean="0">
                <a:solidFill>
                  <a:srgbClr val="000000"/>
                </a:solidFill>
              </a:rPr>
              <a:t>Huawei Confidential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 smtClean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  <a:endParaRPr kumimoji="1" lang="zh-CN" altLang="en-US" sz="800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  <a:endParaRPr kumimoji="1" lang="zh-CN" altLang="en-US" sz="800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1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 smtClean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  <a:endParaRPr kumimoji="1" lang="zh-CN" altLang="en-US" sz="800" dirty="0">
                <a:solidFill>
                  <a:srgbClr val="1D1D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53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4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</p:sldLayoutIdLst>
  <p:timing>
    <p:tnLst>
      <p:par>
        <p:cTn id="1" dur="indefinite" restart="never" nodeType="tmRoot"/>
      </p:par>
    </p:tnLst>
  </p:timing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6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smtClean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 smtClean="0">
                <a:solidFill>
                  <a:srgbClr val="000000"/>
                </a:solidFill>
              </a:rPr>
              <a:t>Huawei Confidential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 smtClean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406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</p:sldLayoutIdLst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  <p:sldLayoutId id="2147484232" r:id="rId13"/>
    <p:sldLayoutId id="2147484233" r:id="rId14"/>
    <p:sldLayoutId id="2147484234" r:id="rId15"/>
    <p:sldLayoutId id="2147484235" r:id="rId16"/>
    <p:sldLayoutId id="2147484236" r:id="rId17"/>
    <p:sldLayoutId id="2147484237" r:id="rId18"/>
    <p:sldLayoutId id="2147484238" r:id="rId19"/>
    <p:sldLayoutId id="2147484239" r:id="rId20"/>
    <p:sldLayoutId id="2147484240" r:id="rId21"/>
    <p:sldLayoutId id="2147484241" r:id="rId22"/>
    <p:sldLayoutId id="2147484242" r:id="rId23"/>
    <p:sldLayoutId id="2147484243" r:id="rId24"/>
    <p:sldLayoutId id="2147484244" r:id="rId25"/>
    <p:sldLayoutId id="2147484245" r:id="rId2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2" r:id="rId12"/>
    <p:sldLayoutId id="2147484303" r:id="rId13"/>
    <p:sldLayoutId id="2147484304" r:id="rId14"/>
    <p:sldLayoutId id="2147484305" r:id="rId15"/>
    <p:sldLayoutId id="2147484306" r:id="rId16"/>
    <p:sldLayoutId id="2147484307" r:id="rId17"/>
    <p:sldLayoutId id="2147484308" r:id="rId18"/>
    <p:sldLayoutId id="2147484309" r:id="rId19"/>
    <p:sldLayoutId id="2147484310" r:id="rId20"/>
    <p:sldLayoutId id="2147484311" r:id="rId21"/>
    <p:sldLayoutId id="2147484312" r:id="rId22"/>
    <p:sldLayoutId id="2147484313" r:id="rId23"/>
    <p:sldLayoutId id="2147484314" r:id="rId24"/>
    <p:sldLayoutId id="2147484315" r:id="rId25"/>
    <p:sldLayoutId id="2147484316" r:id="rId2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mtClean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一级：</a:t>
            </a:r>
          </a:p>
          <a:p>
            <a:pPr lvl="1"/>
            <a:r>
              <a:rPr lang="zh-CN" altLang="en-US" smtClean="0"/>
              <a:t>二级；</a:t>
            </a:r>
          </a:p>
          <a:p>
            <a:pPr lvl="2"/>
            <a:r>
              <a:rPr lang="zh-CN" altLang="en-US" smtClean="0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iming>
    <p:tnLst>
      <p:par>
        <p:cTn id="1" dur="indefinite" restart="never" nodeType="tmRoot"/>
      </p:par>
    </p:tnLst>
  </p:timing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iming>
    <p:tnLst>
      <p:par>
        <p:cTn id="1" dur="indefinite" restart="never" nodeType="tmRoot"/>
      </p:par>
    </p:tnLst>
  </p:timing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cc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112839"/>
            <a:ext cx="6934199" cy="1666875"/>
          </a:xfrm>
        </p:spPr>
        <p:txBody>
          <a:bodyPr/>
          <a:lstStyle/>
          <a:p>
            <a:r>
              <a:rPr lang="zh-CN" altLang="zh-CN" dirty="0"/>
              <a:t>基于代数化元语言和执行框架进行模型综合和评估</a:t>
            </a:r>
            <a:endParaRPr lang="zh-CN" altLang="en-US" dirty="0" smtClean="0"/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 smtClean="0">
              <a:latin typeface="+mj-ea"/>
              <a:ea typeface="+mj-ea"/>
            </a:endParaRPr>
          </a:p>
          <a:p>
            <a:r>
              <a:rPr lang="zh-CN" altLang="en-US" sz="1800" dirty="0" smtClean="0">
                <a:latin typeface="+mj-ea"/>
                <a:ea typeface="+mj-ea"/>
              </a:rPr>
              <a:t>清华大学 顾学雍教授</a:t>
            </a:r>
            <a:endParaRPr lang="en-US" altLang="zh-CN" sz="1800" dirty="0" smtClean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 smtClean="0">
                <a:latin typeface="+mj-ea"/>
                <a:ea typeface="+mj-ea"/>
              </a:rPr>
              <a:t>2021-XX-XX</a:t>
            </a:r>
            <a:endParaRPr lang="en-US" altLang="zh-CN" sz="1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Proposal for Huawei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对于华为有哪些建议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您熟悉华为在印尼的数据中心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0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9925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议题相关（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日下午电话讨论总结）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48559" y="696136"/>
            <a:ext cx="11137475" cy="580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177800" indent="-177800"/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会议背景：华为系统领域技术大会，聚焦复杂系统，聚焦方法和技术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…..</a:t>
            </a:r>
          </a:p>
          <a:p>
            <a:pPr marL="177800" indent="-177800"/>
            <a:endParaRPr lang="en-US" altLang="zh-CN" sz="8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i="1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2021-11-03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09:30 – XX:XX 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（暂时定为第一个议题）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议题时长：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分钟，暂时按照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分钟左右准备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与会人员：华为架构与设计体系人员，长期在华为从事具体产品的架构与设计，经验较丰富，年龄在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35+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左右及以上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与会人数：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50-100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左右（考虑疫情因素），网上接入人数很多时候更多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材料页数：暂不限制，以讲清楚为主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：如何挖掘该方向及顾老师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A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：余正军在研究架构决策课题时，仔细研究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Edward Crawley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的复杂系统书籍，挖掘到顾老师研究内容，并采用谷歌搜索到顾老师在清华大学从事教学和研究，因此直接联系邮箱。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：是否可以录像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来华为分享，也是在学术领域在业界做报告的一个实践。希望可以录像，华为官方录像或顾老师自己录像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A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：余正军与会议组织方确认是否录像，再正式回复顾老师。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8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/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：是否需要付费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  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按照一般惯例即可，邀请来华为分享已经是一件很高兴的事情。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A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：余正军与会议组织方确认，并正式回复。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36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54880" y="1605785"/>
            <a:ext cx="71475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清华大学副教授，麻省理工学院工程系统博士，明尼苏达大学机械工程本科与工业工程硕士，联合国教科文基金会（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UNESCO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工程教育改革教席教授的特聘顾问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Email: </a:t>
            </a:r>
            <a:r>
              <a:rPr lang="fr-FR" altLang="zh-CN" sz="1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benkoo@mail.tsinghua.edu.cn</a:t>
            </a:r>
            <a:endParaRPr lang="fr-FR" altLang="zh-CN" sz="16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fr-FR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个人主页：</a:t>
            </a:r>
            <a:r>
              <a:rPr lang="fr-FR" altLang="zh-CN" sz="1600" dirty="0">
                <a:solidFill>
                  <a:srgbClr val="D829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http://</a:t>
            </a:r>
            <a:r>
              <a:rPr lang="fr-FR" altLang="zh-CN" sz="1600" dirty="0" smtClean="0">
                <a:solidFill>
                  <a:srgbClr val="D82929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toyhouse.cc</a:t>
            </a:r>
            <a:endParaRPr lang="fr-FR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https://www.icenter.tsinghua.edu.cn/__local/2/EE/89/48C4FBCA8C0455C45B19516A86D_79539472_1CB5.jpg?e=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4" y="1712277"/>
            <a:ext cx="4142949" cy="309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794796" y="4417814"/>
            <a:ext cx="3488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Algebra 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Systems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smtClean="0">
                <a:solidFill>
                  <a:srgbClr val="C00000"/>
                </a:solidFill>
              </a:rPr>
              <a:t>AoS Motivation</a:t>
            </a:r>
            <a:endParaRPr lang="en-US" altLang="zh-CN" sz="21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smtClean="0"/>
              <a:t>AoS Methodology</a:t>
            </a:r>
            <a:endParaRPr lang="en-US" altLang="zh-CN" sz="2100" dirty="0" smtClean="0"/>
          </a:p>
          <a:p>
            <a:pPr>
              <a:lnSpc>
                <a:spcPct val="150000"/>
              </a:lnSpc>
            </a:pPr>
            <a:r>
              <a:rPr lang="en-US" altLang="zh-CN" sz="2100" dirty="0" smtClean="0"/>
              <a:t>AoS Tools</a:t>
            </a:r>
            <a:endParaRPr lang="en-US" altLang="zh-CN" sz="2100" dirty="0" smtClean="0"/>
          </a:p>
          <a:p>
            <a:pPr>
              <a:lnSpc>
                <a:spcPct val="150000"/>
              </a:lnSpc>
            </a:pPr>
            <a:r>
              <a:rPr lang="en-US" altLang="zh-CN" sz="2100" dirty="0" smtClean="0"/>
              <a:t>Examples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smtClean="0"/>
              <a:t>Next Step</a:t>
            </a:r>
            <a:endParaRPr lang="en-US" altLang="zh-CN" sz="21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AoS Motivation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重点讲清楚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，为什么去研究发明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AoS? </a:t>
            </a: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比如，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方法主要解决什么问题，对应场景是什么，谁使用，带来什么价值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AoS Methodology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重点讲清楚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方法是什么，即讲清楚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</a:p>
          <a:p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方法的边界是什么，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方法核心原理，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方法的步骤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，什么是代数化的元语言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6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AoS Tools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工具是高效使用方法进行工作的手段，需要介绍一下是否开发了相关工具，及工具的实际情况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Examples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0093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目前，在业界有哪些案例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，包括正在使用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的项目，或者已经完成的项目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从这些项目中，是否达成项目立项之初的初衷或者目标，或者有哪些经验总结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432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en-US" altLang="zh-CN" sz="2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Steps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282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在实际使用中存在哪些优势，哪些劣势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下一步改进的方向是什么</a:t>
            </a:r>
            <a:r>
              <a:rPr lang="en-US" altLang="zh-CN" sz="1200" i="1" kern="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en-US" altLang="zh-CN" sz="1200" i="1" kern="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69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6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14.xml><?xml version="1.0" encoding="utf-8"?>
<a:theme xmlns:a="http://schemas.openxmlformats.org/drawingml/2006/main" name="6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5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4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8.xml><?xml version="1.0" encoding="utf-8"?>
<a:theme xmlns:a="http://schemas.openxmlformats.org/drawingml/2006/main" name="4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9.xml><?xml version="1.0" encoding="utf-8"?>
<a:theme xmlns:a="http://schemas.openxmlformats.org/drawingml/2006/main" name="5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20.xml><?xml version="1.0" encoding="utf-8"?>
<a:theme xmlns:a="http://schemas.openxmlformats.org/drawingml/2006/main" name="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21.xml><?xml version="1.0" encoding="utf-8"?>
<a:theme xmlns:a="http://schemas.openxmlformats.org/drawingml/2006/main" name="17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22.xml><?xml version="1.0" encoding="utf-8"?>
<a:theme xmlns:a="http://schemas.openxmlformats.org/drawingml/2006/main" name="7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23.xml><?xml version="1.0" encoding="utf-8"?>
<a:theme xmlns:a="http://schemas.openxmlformats.org/drawingml/2006/main" name="16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25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2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27.xml><?xml version="1.0" encoding="utf-8"?>
<a:theme xmlns:a="http://schemas.openxmlformats.org/drawingml/2006/main" name="8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21533</TotalTime>
  <Words>530</Words>
  <Application>Microsoft Office PowerPoint</Application>
  <PresentationFormat>自定义</PresentationFormat>
  <Paragraphs>68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27</vt:i4>
      </vt:variant>
      <vt:variant>
        <vt:lpstr>幻灯片标题</vt:lpstr>
      </vt:variant>
      <vt:variant>
        <vt:i4>11</vt:i4>
      </vt:variant>
    </vt:vector>
  </HeadingPairs>
  <TitlesOfParts>
    <vt:vector size="57" baseType="lpstr">
      <vt:lpstr>.AppleSystemUIFont</vt:lpstr>
      <vt:lpstr>Angsana New</vt:lpstr>
      <vt:lpstr>FrutigerNext LT Bold</vt:lpstr>
      <vt:lpstr>FrutigerNext LT Light</vt:lpstr>
      <vt:lpstr>FrutigerNext LT Medium</vt:lpstr>
      <vt:lpstr>FrutigerNext LT Regular</vt:lpstr>
      <vt:lpstr>MS PGothic</vt:lpstr>
      <vt:lpstr>MS PGothic</vt:lpstr>
      <vt:lpstr>等线</vt:lpstr>
      <vt:lpstr>等线 Light</vt:lpstr>
      <vt:lpstr>黑体</vt:lpstr>
      <vt:lpstr>华文细黑</vt:lpstr>
      <vt:lpstr>宋体</vt:lpstr>
      <vt:lpstr>微软雅黑</vt:lpstr>
      <vt:lpstr>微软雅黑</vt:lpstr>
      <vt:lpstr>Arial</vt:lpstr>
      <vt:lpstr>Calibri</vt:lpstr>
      <vt:lpstr>Calibri Light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16_内容Copytext </vt:lpstr>
      <vt:lpstr>6_Title Slide</vt:lpstr>
      <vt:lpstr>15_主题1</vt:lpstr>
      <vt:lpstr>3_章节页</vt:lpstr>
      <vt:lpstr>4_Title Slide</vt:lpstr>
      <vt:lpstr>4_章节页</vt:lpstr>
      <vt:lpstr>5_Title Slide</vt:lpstr>
      <vt:lpstr>6_章节页</vt:lpstr>
      <vt:lpstr>17_内容Copytext </vt:lpstr>
      <vt:lpstr>7_Title Slide</vt:lpstr>
      <vt:lpstr>16_主题1</vt:lpstr>
      <vt:lpstr>章节页</vt:lpstr>
      <vt:lpstr>1_章节页</vt:lpstr>
      <vt:lpstr>7_章节页</vt:lpstr>
      <vt:lpstr>8_章节页</vt:lpstr>
      <vt:lpstr>基于代数化元语言和执行框架进行模型综合和评估</vt:lpstr>
      <vt:lpstr>AoS议题相关（10月8日下午电话讨论总结）</vt:lpstr>
      <vt:lpstr>PowerPoint 演示文稿</vt:lpstr>
      <vt:lpstr>PowerPoint 演示文稿</vt:lpstr>
      <vt:lpstr>AoS Motivation</vt:lpstr>
      <vt:lpstr>AoS Methodology</vt:lpstr>
      <vt:lpstr>AoS Tools</vt:lpstr>
      <vt:lpstr>Examples</vt:lpstr>
      <vt:lpstr>Next Steps</vt:lpstr>
      <vt:lpstr>Proposal for Huawei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yuzhengjun 00215705</cp:lastModifiedBy>
  <cp:revision>1087</cp:revision>
  <dcterms:created xsi:type="dcterms:W3CDTF">2019-11-04T08:46:32Z</dcterms:created>
  <dcterms:modified xsi:type="dcterms:W3CDTF">2021-10-08T13:01:57Z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